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26" d="100"/>
          <a:sy n="126" d="100"/>
        </p:scale>
        <p:origin x="-123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4B4EEC-9C07-41EA-8D7C-ECCB7C7FBB8D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4BCD1B-85D4-476F-9540-06727FD63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557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16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1168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Notes/Handouts</a:t>
            </a:r>
          </a:p>
        </p:txBody>
      </p:sp>
      <p:sp>
        <p:nvSpPr>
          <p:cNvPr id="711685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82ED07F8-04DA-48F1-80D5-B3C572B468D7}" type="datetime1">
              <a:rPr 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1/6/2012</a:t>
            </a:fld>
            <a:endParaRPr lang="en-US" smtClean="0"/>
          </a:p>
        </p:txBody>
      </p:sp>
      <p:sp>
        <p:nvSpPr>
          <p:cNvPr id="711686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NJ Training TY 2008</a:t>
            </a:r>
          </a:p>
        </p:txBody>
      </p:sp>
      <p:sp>
        <p:nvSpPr>
          <p:cNvPr id="711687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876E2B5F-E1CA-48D6-B3C4-AF7BC0B00433}" type="slidenum">
              <a:rPr 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27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1270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Notes/Handouts</a:t>
            </a:r>
          </a:p>
        </p:txBody>
      </p:sp>
      <p:sp>
        <p:nvSpPr>
          <p:cNvPr id="712709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D358C934-40E1-44A8-B891-5B93D6A66E41}" type="datetime1">
              <a:rPr 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1/6/2012</a:t>
            </a:fld>
            <a:endParaRPr lang="en-US" smtClean="0"/>
          </a:p>
        </p:txBody>
      </p:sp>
      <p:sp>
        <p:nvSpPr>
          <p:cNvPr id="712710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NJ Training TY 2008</a:t>
            </a:r>
          </a:p>
        </p:txBody>
      </p:sp>
      <p:sp>
        <p:nvSpPr>
          <p:cNvPr id="712711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7CD8DADD-574A-4F7C-A113-3D06CDB59B40}" type="slidenum">
              <a:rPr 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37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1373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Notes/Handouts</a:t>
            </a:r>
          </a:p>
        </p:txBody>
      </p:sp>
      <p:sp>
        <p:nvSpPr>
          <p:cNvPr id="713733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A25E3AB-4743-442C-B84E-F22ECF2E03E6}" type="datetime1">
              <a:rPr 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1/6/2012</a:t>
            </a:fld>
            <a:endParaRPr lang="en-US" smtClean="0"/>
          </a:p>
        </p:txBody>
      </p:sp>
      <p:sp>
        <p:nvSpPr>
          <p:cNvPr id="713734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NJ Training TY 2008</a:t>
            </a:r>
          </a:p>
        </p:txBody>
      </p:sp>
      <p:sp>
        <p:nvSpPr>
          <p:cNvPr id="713735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8CBFAB25-1ACE-4C16-9CA6-E3C9E7689020}" type="slidenum">
              <a:rPr 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Calibri" pitchFamily="34" charset="0"/>
                <a:ea typeface="ＭＳ Ｐゴシック" pitchFamily="-65" charset="-128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Calibri" pitchFamily="34" charset="0"/>
                  <a:ea typeface="ＭＳ Ｐゴシック" pitchFamily="-65" charset="-128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Calibri" pitchFamily="34" charset="0"/>
                  <a:ea typeface="ＭＳ Ｐゴシック" pitchFamily="-65" charset="-128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a typeface="+mn-ea"/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Calibri" pitchFamily="34" charset="0"/>
                  <a:ea typeface="ＭＳ Ｐゴシック" pitchFamily="-65" charset="-128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a typeface="+mn-ea"/>
                </a:endParaRPr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CC822FDA-3C3E-413C-A7C9-D2E52CE503DD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14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00800"/>
            <a:ext cx="2895600" cy="3206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5C57C2B0-14D2-4A8C-A7D7-17344CF30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886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22FDA-3C3E-413C-A7C9-D2E52CE503DD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57C2B0-14D2-4A8C-A7D7-17344CF30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49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60467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60467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22FDA-3C3E-413C-A7C9-D2E52CE503DD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57C2B0-14D2-4A8C-A7D7-17344CF30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7730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77724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4038600"/>
            <a:ext cx="77724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22FDA-3C3E-413C-A7C9-D2E52CE503DD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57C2B0-14D2-4A8C-A7D7-17344CF30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4459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724400"/>
          </a:xfrm>
        </p:spPr>
        <p:txBody>
          <a:bodyPr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22FDA-3C3E-413C-A7C9-D2E52CE503DD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57C2B0-14D2-4A8C-A7D7-17344CF30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962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22FDA-3C3E-413C-A7C9-D2E52CE503DD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57C2B0-14D2-4A8C-A7D7-17344CF30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231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22FDA-3C3E-413C-A7C9-D2E52CE503DD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57C2B0-14D2-4A8C-A7D7-17344CF30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740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22FDA-3C3E-413C-A7C9-D2E52CE503DD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57C2B0-14D2-4A8C-A7D7-17344CF30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584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22FDA-3C3E-413C-A7C9-D2E52CE503DD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57C2B0-14D2-4A8C-A7D7-17344CF30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634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22FDA-3C3E-413C-A7C9-D2E52CE503DD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57C2B0-14D2-4A8C-A7D7-17344CF30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074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22FDA-3C3E-413C-A7C9-D2E52CE503DD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57C2B0-14D2-4A8C-A7D7-17344CF30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716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22FDA-3C3E-413C-A7C9-D2E52CE503DD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57C2B0-14D2-4A8C-A7D7-17344CF30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958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22FDA-3C3E-413C-A7C9-D2E52CE503DD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57C2B0-14D2-4A8C-A7D7-17344CF30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407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5805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Calibri" pitchFamily="34" charset="0"/>
                <a:ea typeface="ＭＳ Ｐゴシック" pitchFamily="-65" charset="-128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58053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Calibri" pitchFamily="34" charset="0"/>
                  <a:ea typeface="ＭＳ Ｐゴシック" pitchFamily="-65" charset="-128"/>
                </a:endParaRPr>
              </a:p>
            </p:txBody>
          </p:sp>
          <p:sp>
            <p:nvSpPr>
              <p:cNvPr id="258054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a typeface="+mn-ea"/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403975"/>
            <a:ext cx="1981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latin typeface="Calibri" pitchFamily="34" charset="0"/>
                <a:ea typeface="ＭＳ Ｐゴシック" pitchFamily="-65" charset="-128"/>
              </a:defRPr>
            </a:lvl1pPr>
          </a:lstStyle>
          <a:p>
            <a:fld id="{CC822FDA-3C3E-413C-A7C9-D2E52CE503DD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25805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0800"/>
            <a:ext cx="297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Calibri" pitchFamily="34" charset="0"/>
                <a:ea typeface="ＭＳ Ｐゴシック" pitchFamily="-65" charset="-128"/>
              </a:defRPr>
            </a:lvl1pPr>
          </a:lstStyle>
          <a:p>
            <a:endParaRPr lang="en-US"/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Calibri" pitchFamily="34" charset="0"/>
                <a:ea typeface="ＭＳ Ｐゴシック" pitchFamily="-65" charset="-128"/>
              </a:defRPr>
            </a:lvl1pPr>
          </a:lstStyle>
          <a:p>
            <a:fld id="{5C57C2B0-14D2-4A8C-A7D7-17344CF30C2B}" type="slidenum">
              <a:rPr lang="en-US" smtClean="0"/>
              <a:t>‹#›</a:t>
            </a:fld>
            <a:endParaRPr lang="en-US"/>
          </a:p>
        </p:txBody>
      </p:sp>
      <p:sp>
        <p:nvSpPr>
          <p:cNvPr id="258060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.png"/><Relationship Id="rId2" Type="http://schemas.openxmlformats.org/officeDocument/2006/relationships/audio" Target="../media/audio3.wav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Foreign Tax Credit</a:t>
            </a:r>
          </a:p>
        </p:txBody>
      </p:sp>
      <p:sp>
        <p:nvSpPr>
          <p:cNvPr id="313347" name="Subtitle 1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Form 1040 Line 47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Pub 4012 Tab 5</a:t>
            </a:r>
          </a:p>
        </p:txBody>
      </p:sp>
      <p:sp>
        <p:nvSpPr>
          <p:cNvPr id="313348" name="Text Box 5"/>
          <p:cNvSpPr txBox="1">
            <a:spLocks noChangeArrowheads="1"/>
          </p:cNvSpPr>
          <p:nvPr/>
        </p:nvSpPr>
        <p:spPr bwMode="auto">
          <a:xfrm>
            <a:off x="2971800" y="152400"/>
            <a:ext cx="5867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r"/>
            <a:r>
              <a:rPr lang="en-US" sz="1400" dirty="0"/>
              <a:t>4491-24 Foreign Tax Credit v11.0 </a:t>
            </a:r>
            <a:r>
              <a:rPr lang="en-US" sz="1400" dirty="0" smtClean="0"/>
              <a:t>VO.pptx</a:t>
            </a:r>
            <a:endParaRPr lang="en-US" sz="1400" dirty="0"/>
          </a:p>
        </p:txBody>
      </p:sp>
      <p:sp>
        <p:nvSpPr>
          <p:cNvPr id="313349" name="Date Placeholder 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12/29/2011</a:t>
            </a:r>
            <a:endParaRPr lang="en-US"/>
          </a:p>
        </p:txBody>
      </p:sp>
      <p:sp>
        <p:nvSpPr>
          <p:cNvPr id="313350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1A9371E2-28B1-420E-A4C5-CBAD79FA3444}" type="slidenum">
              <a:rPr 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mtClean="0"/>
          </a:p>
        </p:txBody>
      </p:sp>
      <p:sp>
        <p:nvSpPr>
          <p:cNvPr id="313351" name="Footer Placeholder 8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Tax Law Training (NJ) TY2011 v11.0</a:t>
            </a:r>
            <a:endParaRPr lang="en-US"/>
          </a:p>
        </p:txBody>
      </p:sp>
      <p:pic>
        <p:nvPicPr>
          <p:cNvPr id="4107" name="~PP22960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~PP2191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6325" y="64103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0981770"/>
      </p:ext>
    </p:extLst>
  </p:cSld>
  <p:clrMapOvr>
    <a:masterClrMapping/>
  </p:clrMapOvr>
  <p:transition advTm="1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10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07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Foreign Tax Credit</a:t>
            </a:r>
          </a:p>
        </p:txBody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Reported to TP on 1099 INT or 1099 DIV</a:t>
            </a:r>
          </a:p>
          <a:p>
            <a:pPr eaLnBrk="1" hangingPunct="1"/>
            <a:r>
              <a:rPr lang="en-US" smtClean="0"/>
              <a:t>Only in scope total if &lt;$300 ($600 MFJ)</a:t>
            </a:r>
          </a:p>
          <a:p>
            <a:pPr eaLnBrk="1" hangingPunct="1"/>
            <a:r>
              <a:rPr lang="en-US" smtClean="0"/>
              <a:t>Link from 1040, Line 47 and enter at the top of Form 1116</a:t>
            </a:r>
          </a:p>
          <a:p>
            <a:pPr lvl="1" eaLnBrk="1" hangingPunct="1"/>
            <a:r>
              <a:rPr lang="en-US" smtClean="0"/>
              <a:t>Do NOT put directly on 1040 – can cause problems</a:t>
            </a:r>
          </a:p>
          <a:p>
            <a:pPr eaLnBrk="1" hangingPunct="1"/>
            <a:r>
              <a:rPr lang="en-US" smtClean="0"/>
              <a:t>The rest of Form 1116 is Out Of Scope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314372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12/29/2011</a:t>
            </a:r>
            <a:endParaRPr lang="en-US"/>
          </a:p>
        </p:txBody>
      </p:sp>
      <p:sp>
        <p:nvSpPr>
          <p:cNvPr id="3143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12FF8404-84D6-409F-AD19-EC6EEDB2D4DE}" type="slidenum">
              <a:rPr 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smtClean="0"/>
          </a:p>
        </p:txBody>
      </p:sp>
      <p:sp>
        <p:nvSpPr>
          <p:cNvPr id="314374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Tax Law Training (NJ) TY2011 v11.0</a:t>
            </a:r>
            <a:endParaRPr lang="en-US"/>
          </a:p>
        </p:txBody>
      </p:sp>
      <p:pic>
        <p:nvPicPr>
          <p:cNvPr id="5130" name="~PP72960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~PP785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6325" y="64103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4409361"/>
      </p:ext>
    </p:extLst>
  </p:cSld>
  <p:clrMapOvr>
    <a:masterClrMapping/>
  </p:clrMapOvr>
  <p:transition advTm="9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1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130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5394" name="Object 2"/>
          <p:cNvGraphicFramePr>
            <a:graphicFrameLocks noChangeAspect="1"/>
          </p:cNvGraphicFramePr>
          <p:nvPr/>
        </p:nvGraphicFramePr>
        <p:xfrm>
          <a:off x="0" y="385763"/>
          <a:ext cx="9144000" cy="608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Bitmap Image" r:id="rId5" imgW="5323810" imgH="3543795" progId="PBrush">
                  <p:embed/>
                </p:oleObj>
              </mc:Choice>
              <mc:Fallback>
                <p:oleObj name="Bitmap Image" r:id="rId5" imgW="5323810" imgH="3543795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85763"/>
                        <a:ext cx="9144000" cy="6086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5395" name="Oval 3"/>
          <p:cNvSpPr>
            <a:spLocks noChangeArrowheads="1"/>
          </p:cNvSpPr>
          <p:nvPr/>
        </p:nvSpPr>
        <p:spPr bwMode="auto">
          <a:xfrm>
            <a:off x="3733800" y="2590800"/>
            <a:ext cx="1981200" cy="9144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15396" name="Text Box 4"/>
          <p:cNvSpPr txBox="1">
            <a:spLocks noChangeArrowheads="1"/>
          </p:cNvSpPr>
          <p:nvPr/>
        </p:nvSpPr>
        <p:spPr bwMode="auto">
          <a:xfrm>
            <a:off x="8229600" y="609600"/>
            <a:ext cx="6096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b="1">
                <a:solidFill>
                  <a:srgbClr val="000000"/>
                </a:solidFill>
              </a:rPr>
              <a:t>2005</a:t>
            </a:r>
          </a:p>
        </p:txBody>
      </p:sp>
      <p:sp>
        <p:nvSpPr>
          <p:cNvPr id="315397" name="Text Box 5"/>
          <p:cNvSpPr txBox="1">
            <a:spLocks noChangeArrowheads="1"/>
          </p:cNvSpPr>
          <p:nvPr/>
        </p:nvSpPr>
        <p:spPr bwMode="auto">
          <a:xfrm>
            <a:off x="8077200" y="609600"/>
            <a:ext cx="7620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/>
              <a:t>2008</a:t>
            </a:r>
          </a:p>
        </p:txBody>
      </p:sp>
      <p:sp>
        <p:nvSpPr>
          <p:cNvPr id="315398" name="Date Placeholder 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12/29/2011</a:t>
            </a:r>
            <a:endParaRPr lang="en-US"/>
          </a:p>
        </p:txBody>
      </p:sp>
      <p:sp>
        <p:nvSpPr>
          <p:cNvPr id="315399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74D7443C-95D7-4B23-8296-802403504209}" type="slidenum">
              <a:rPr 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smtClean="0"/>
          </a:p>
        </p:txBody>
      </p:sp>
      <p:sp>
        <p:nvSpPr>
          <p:cNvPr id="315400" name="Footer Placeholder 8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Tax Law Training (NJ) TY2011 v11.0</a:t>
            </a:r>
            <a:endParaRPr lang="en-US"/>
          </a:p>
        </p:txBody>
      </p:sp>
      <p:pic>
        <p:nvPicPr>
          <p:cNvPr id="1035" name="~PP32976.WAV">
            <a:hlinkClick r:id="" action="ppaction://media"/>
          </p:cNvPr>
          <p:cNvPicPr>
            <a:picLocks noRot="1" noChangeAspect="1" noChangeArrowheads="1"/>
          </p:cNvPicPr>
          <p:nvPr>
            <a:wavAudioFile r:embed="rId2" name="~PP3951.WAV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6325" y="64103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6512894"/>
      </p:ext>
    </p:extLst>
  </p:cSld>
  <p:clrMapOvr>
    <a:masterClrMapping/>
  </p:clrMapOvr>
  <p:transition advTm="5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03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3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NJ Template 06">
  <a:themeElements>
    <a:clrScheme name="NJ Template 06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NJ Template 06">
      <a:majorFont>
        <a:latin typeface="Calibri"/>
        <a:ea typeface="ＭＳ Ｐゴシック"/>
        <a:cs typeface="ＭＳ Ｐゴシック"/>
      </a:majorFont>
      <a:minorFont>
        <a:latin typeface="Calibri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4491 NJ</Template>
  <TotalTime>0</TotalTime>
  <Words>126</Words>
  <Application>Microsoft Office PowerPoint</Application>
  <PresentationFormat>On-screen Show (4:3)</PresentationFormat>
  <Paragraphs>33</Paragraphs>
  <Slides>3</Slides>
  <Notes>3</Notes>
  <HiddenSlides>0</HiddenSlides>
  <MMClips>3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NJ Template 06</vt:lpstr>
      <vt:lpstr>Bitmap Image</vt:lpstr>
      <vt:lpstr>Foreign Tax Credit</vt:lpstr>
      <vt:lpstr>Foreign Tax Credit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Foreign Tax Credit</dc:title>
  <dc:creator>HershAl</dc:creator>
  <cp:lastModifiedBy>HershAl</cp:lastModifiedBy>
  <cp:revision>2</cp:revision>
  <dcterms:created xsi:type="dcterms:W3CDTF">2012-01-07T00:34:36Z</dcterms:created>
  <dcterms:modified xsi:type="dcterms:W3CDTF">2012-01-07T00:34:37Z</dcterms:modified>
</cp:coreProperties>
</file>